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80" r:id="rId5"/>
    <p:sldId id="259" r:id="rId6"/>
    <p:sldId id="262" r:id="rId7"/>
    <p:sldId id="275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77" r:id="rId16"/>
    <p:sldId id="278" r:id="rId17"/>
    <p:sldId id="281" r:id="rId18"/>
    <p:sldId id="271" r:id="rId19"/>
    <p:sldId id="282" r:id="rId20"/>
    <p:sldId id="28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17DA7-16C5-43D7-995E-BF3244EC62C4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78B5D-242F-4DEB-B9CF-7A426803F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32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396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5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64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3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0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91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52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60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03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82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0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Road Safety in Bangladesh</a:t>
            </a:r>
            <a:r>
              <a:rPr lang="en-US" sz="4800" dirty="0" smtClean="0">
                <a:latin typeface="Berlin Sans FB" panose="020E0602020502020306" pitchFamily="34" charset="0"/>
              </a:rPr>
              <a:t/>
            </a:r>
            <a:br>
              <a:rPr lang="en-US" sz="4800" dirty="0" smtClean="0">
                <a:latin typeface="Berlin Sans FB" panose="020E0602020502020306" pitchFamily="34" charset="0"/>
              </a:rPr>
            </a:b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Realities and Challenges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tx1"/>
                </a:solidFill>
                <a:latin typeface="Berlin Sans FB" panose="020E0602020502020306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Hossain </a:t>
            </a:r>
            <a:r>
              <a:rPr lang="en-US" sz="2800" dirty="0" err="1" smtClean="0">
                <a:solidFill>
                  <a:schemeClr val="tx1"/>
                </a:solidFill>
                <a:latin typeface="Berlin Sans FB" panose="020E0602020502020306" pitchFamily="34" charset="0"/>
                <a:ea typeface="Tahoma" panose="020B0604030504040204" pitchFamily="34" charset="0"/>
                <a:cs typeface="Tahoma" panose="020B0604030504040204" pitchFamily="34" charset="0"/>
              </a:rPr>
              <a:t>Zillur</a:t>
            </a:r>
            <a:r>
              <a:rPr lang="en-US" sz="2800" dirty="0" smtClean="0">
                <a:solidFill>
                  <a:schemeClr val="tx1"/>
                </a:solidFill>
                <a:latin typeface="Berlin Sans FB" panose="020E0602020502020306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Rahman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and Participation Research Centre (PPRC)</a:t>
            </a:r>
            <a:endParaRPr lang="en-US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19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Post-accident needs</a:t>
            </a:r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0037449"/>
              </p:ext>
            </p:extLst>
          </p:nvPr>
        </p:nvGraphicFramePr>
        <p:xfrm>
          <a:off x="457200" y="1600200"/>
          <a:ext cx="822960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438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Short-term/immediate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Long-term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Need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Ideal provider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Need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Ideal provider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First aid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Local people, vehicle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staff, </a:t>
                      </a: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nearby medical </a:t>
                      </a:r>
                      <a:r>
                        <a:rPr lang="en-US" sz="1600" dirty="0" err="1" smtClean="0">
                          <a:latin typeface="Berlin Sans FB" panose="020E0602020502020306" pitchFamily="34" charset="0"/>
                        </a:rPr>
                        <a:t>centre</a:t>
                      </a: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adjoining local </a:t>
                      </a:r>
                      <a:r>
                        <a:rPr lang="en-US" sz="1600" baseline="0" dirty="0" err="1" smtClean="0">
                          <a:latin typeface="Berlin Sans FB" panose="020E0602020502020306" pitchFamily="34" charset="0"/>
                        </a:rPr>
                        <a:t>govt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reps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Compensation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Courts, insurance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companies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Transportation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Local people, nearby medical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Berlin Sans FB" panose="020E0602020502020306" pitchFamily="34" charset="0"/>
                        </a:rPr>
                        <a:t>centre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, police, 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Long-term treatment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Family, government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Protect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people &amp; vehicles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Police, local leaders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Assistive devices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Family, community, insurance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companies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Compensation for victim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Vehicle owners, Insurance companies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IG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skills for disabled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NGOs,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social entrepreneurs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Employment for alternative family member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Government, community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668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Reality check on post-crash facilities</a:t>
            </a:r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7867113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Post-crash care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Emergency room based injury surveillance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Emergency access telephone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Seriously injured transported by ambulance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Permanently disabled due to lack of 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training for doctors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training for nurses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Trauma </a:t>
                      </a:r>
                      <a:r>
                        <a:rPr lang="en-US" dirty="0" err="1" smtClean="0"/>
                        <a:t>centres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Severely</a:t>
                      </a:r>
                      <a:r>
                        <a:rPr lang="en-US" baseline="0" dirty="0" smtClean="0"/>
                        <a:t> inadequate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93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Driver profiles</a:t>
            </a:r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6486547"/>
              </p:ext>
            </p:extLst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Age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24-35 years: 47%</a:t>
                      </a:r>
                    </a:p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36-50 years: 48%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Education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48% secondary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or equivalent</a:t>
                      </a:r>
                    </a:p>
                    <a:p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Only 8% wholly illiterate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Earner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70% single earner families</a:t>
                      </a:r>
                    </a:p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22% two earner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families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Housing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41% rural residence/sleep in vehicles</a:t>
                      </a:r>
                    </a:p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33% rented house</a:t>
                      </a:r>
                    </a:p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21%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in dormitories (‘mess’)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Monthly income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47% -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Tk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15-20 thousand </a:t>
                      </a:r>
                    </a:p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19% - Tk. 10-15 thousand</a:t>
                      </a:r>
                    </a:p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16% - Tk. 20-25 thousand</a:t>
                      </a:r>
                    </a:p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15% - Tk. 26-50 thousand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Nature of income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Trip-based; only 9%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have fixed monthly income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400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Driver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2388411"/>
              </p:ext>
            </p:extLst>
          </p:nvPr>
        </p:nvGraphicFramePr>
        <p:xfrm>
          <a:off x="457200" y="1600200"/>
          <a:ext cx="8229600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License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97% report having license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20% report obtaining license without test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92%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pay bribe and 54% face severe time delays </a:t>
                      </a: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in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obtaining license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Trade union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80% are </a:t>
                      </a:r>
                      <a:r>
                        <a:rPr lang="en-US" sz="1600" dirty="0" err="1" smtClean="0">
                          <a:latin typeface="Berlin Sans FB" panose="020E0602020502020306" pitchFamily="34" charset="0"/>
                        </a:rPr>
                        <a:t>unionised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Training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81% learnt driving skills through informal process usually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with a ‘mentor’ (</a:t>
                      </a:r>
                      <a:r>
                        <a:rPr lang="en-US" sz="1600" baseline="0" dirty="0" err="1" smtClean="0">
                          <a:latin typeface="Berlin Sans FB" panose="020E0602020502020306" pitchFamily="34" charset="0"/>
                        </a:rPr>
                        <a:t>ustad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Learning hours with </a:t>
                      </a:r>
                      <a:r>
                        <a:rPr lang="en-US" sz="1600" dirty="0" err="1" smtClean="0">
                          <a:latin typeface="Berlin Sans FB" panose="020E0602020502020306" pitchFamily="34" charset="0"/>
                        </a:rPr>
                        <a:t>ustad</a:t>
                      </a: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 1500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Commercial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learning hours is 93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Cost of training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Informal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process: </a:t>
                      </a:r>
                      <a:r>
                        <a:rPr lang="en-US" sz="1600" baseline="0" dirty="0" err="1" smtClean="0">
                          <a:latin typeface="Berlin Sans FB" panose="020E0602020502020306" pitchFamily="34" charset="0"/>
                        </a:rPr>
                        <a:t>approx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Tk. 4000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Formal process: </a:t>
                      </a:r>
                      <a:r>
                        <a:rPr lang="en-US" sz="1600" baseline="0" dirty="0" err="1" smtClean="0">
                          <a:latin typeface="Berlin Sans FB" panose="020E0602020502020306" pitchFamily="34" charset="0"/>
                        </a:rPr>
                        <a:t>approx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Berlin Sans FB" panose="020E0602020502020306" pitchFamily="34" charset="0"/>
                        </a:rPr>
                        <a:t>Tk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6000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Confidence on learning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70% fully confident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Work-load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About 20%</a:t>
                      </a:r>
                      <a:r>
                        <a:rPr lang="en-US" sz="1600" baseline="0" dirty="0" smtClean="0">
                          <a:latin typeface="Berlin Sans FB" panose="020E0602020502020306" pitchFamily="34" charset="0"/>
                        </a:rPr>
                        <a:t> extremely over-worked with 6-7 days weekly and 13-16 hours daily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Accident penalty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42% faced no penalty in case of accidents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Berlin Sans FB" panose="020E0602020502020306" pitchFamily="34" charset="0"/>
                        </a:rPr>
                        <a:t>58% of incurred accidents minor in nature</a:t>
                      </a:r>
                      <a:endParaRPr lang="en-US" sz="16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0947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9 Causes of accidents</a:t>
            </a:r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7727341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Reckless driving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Untrained drivers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Unfit vehicles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Simultaneous operation of motorized and non-motorized vehicles without separation and adequate rules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Vulnerable road-side activities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Faulty road design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Poor traffic enforcement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Lack of road safety awareness and risky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pedestrian behavior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Culture of impunity and poor legal redress</a:t>
                      </a:r>
                      <a:endParaRPr lang="en-US" sz="2400" b="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4464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Berlin Sans FB" panose="020E0602020502020306" pitchFamily="34" charset="0"/>
              </a:rPr>
              <a:t>Additional causes highlighted in field research</a:t>
            </a:r>
            <a:endParaRPr lang="en-US" sz="3600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8116457"/>
              </p:ext>
            </p:extLst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96842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latin typeface="Berlin Sans FB" panose="020E0602020502020306" pitchFamily="34" charset="0"/>
                        </a:rPr>
                        <a:t>Mental, physical and financial pressures on drivers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2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196842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General lack of road safety awareness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39754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Absence of supplementary facilities on roads – hard shoulder, bus bays, helpful signal &amp; markings, access roads 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39754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Failure</a:t>
                      </a:r>
                      <a:r>
                        <a:rPr lang="en-US" sz="2400" baseline="0" dirty="0" smtClean="0">
                          <a:latin typeface="Berlin Sans FB" panose="020E0602020502020306" pitchFamily="34" charset="0"/>
                        </a:rPr>
                        <a:t> to productively reconcile local economic growth needs with road safety needs</a:t>
                      </a:r>
                      <a:endParaRPr lang="en-US" sz="2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5881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Laws and Institutions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MVO 1983 is updated version of 1913 law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Major new initiative on new law – </a:t>
            </a:r>
          </a:p>
          <a:p>
            <a:pPr marL="0" indent="0">
              <a:buNone/>
            </a:pPr>
            <a:r>
              <a:rPr lang="en-US" dirty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</a:rPr>
              <a:t>  RTTA, 2011 but yet to materialize</a:t>
            </a:r>
          </a:p>
          <a:p>
            <a:pPr marL="0" indent="0">
              <a:buNone/>
            </a:pPr>
            <a:endParaRPr lang="en-US" dirty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Institutions</a:t>
            </a:r>
          </a:p>
          <a:p>
            <a:pPr marL="0" indent="0">
              <a:buNone/>
            </a:pPr>
            <a:r>
              <a:rPr lang="en-US" sz="2000" dirty="0">
                <a:latin typeface="Helvetica" pitchFamily="34" charset="0"/>
              </a:rPr>
              <a:t> </a:t>
            </a:r>
            <a:r>
              <a:rPr lang="en-US" sz="2000" dirty="0" smtClean="0">
                <a:latin typeface="Helvetica" pitchFamily="34" charset="0"/>
              </a:rPr>
              <a:t>    BRTA, Metropolitan, district  and highway police, RTC, ARI, RHD,        LGED</a:t>
            </a:r>
          </a:p>
          <a:p>
            <a:pPr marL="0" indent="0">
              <a:buNone/>
            </a:pPr>
            <a:endParaRPr lang="en-US" dirty="0">
              <a:latin typeface="Helvetica" pitchFamily="34" charset="0"/>
            </a:endParaRPr>
          </a:p>
          <a:p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140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Perceptions on recent progress and setbacks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Berlin Sans FB" panose="020E0602020502020306" pitchFamily="34" charset="0"/>
              </a:rPr>
              <a:t>Perceptions on </a:t>
            </a:r>
            <a:r>
              <a:rPr lang="en-US" b="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progress</a:t>
            </a:r>
            <a:endParaRPr lang="en-US" b="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i="1" dirty="0" smtClean="0">
                <a:latin typeface="Helvetica" pitchFamily="34" charset="0"/>
              </a:rPr>
              <a:t>Perception	% of response</a:t>
            </a:r>
          </a:p>
          <a:p>
            <a:pPr marL="0" indent="0">
              <a:buNone/>
            </a:pPr>
            <a:r>
              <a:rPr lang="en-US" sz="1800" b="1" i="1" dirty="0" smtClean="0">
                <a:latin typeface="Helvetica" pitchFamily="34" charset="0"/>
              </a:rPr>
              <a:t>----------------------------------------------</a:t>
            </a:r>
            <a:endParaRPr lang="en-US" sz="1800" b="1" i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Helvetica" pitchFamily="34" charset="0"/>
              </a:rPr>
              <a:t>New roads built and </a:t>
            </a:r>
            <a:r>
              <a:rPr lang="en-US" sz="1600" b="1" dirty="0" smtClean="0">
                <a:solidFill>
                  <a:srgbClr val="FF0000"/>
                </a:solidFill>
                <a:latin typeface="Helvetica" pitchFamily="34" charset="0"/>
              </a:rPr>
              <a:t>	        84%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Helvetica" pitchFamily="34" charset="0"/>
              </a:rPr>
              <a:t>others repaired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Helvetica" pitchFamily="34" charset="0"/>
              </a:rPr>
              <a:t>----------------------------------------------------</a:t>
            </a:r>
            <a:endParaRPr lang="en-US" sz="1600" b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Helvetica" pitchFamily="34" charset="0"/>
              </a:rPr>
              <a:t>Road </a:t>
            </a:r>
            <a:r>
              <a:rPr lang="en-US" sz="1600" b="1" dirty="0" smtClean="0">
                <a:latin typeface="Helvetica" pitchFamily="34" charset="0"/>
              </a:rPr>
              <a:t>dividers/introduction          34%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Helvetica" pitchFamily="34" charset="0"/>
              </a:rPr>
              <a:t>of 1-way 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Helvetica" pitchFamily="34" charset="0"/>
              </a:rPr>
              <a:t>----------------------------------------------------</a:t>
            </a:r>
            <a:endParaRPr lang="en-US" sz="1600" b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Helvetica" pitchFamily="34" charset="0"/>
              </a:rPr>
              <a:t>Building of fly-overs </a:t>
            </a:r>
            <a:r>
              <a:rPr lang="en-US" sz="1600" b="1" dirty="0" smtClean="0">
                <a:solidFill>
                  <a:srgbClr val="FF0000"/>
                </a:solidFill>
                <a:latin typeface="Helvetica" pitchFamily="34" charset="0"/>
              </a:rPr>
              <a:t>	       32%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Helvetica" pitchFamily="34" charset="0"/>
              </a:rPr>
              <a:t>&amp; over-bridges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Helvetica" pitchFamily="34" charset="0"/>
              </a:rPr>
              <a:t>----------------------------------------------------</a:t>
            </a:r>
            <a:endParaRPr lang="en-US" sz="1600" b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Helvetica" pitchFamily="34" charset="0"/>
              </a:rPr>
              <a:t>Increase in number </a:t>
            </a:r>
            <a:r>
              <a:rPr lang="en-US" sz="1600" b="1" dirty="0" smtClean="0">
                <a:latin typeface="Helvetica" pitchFamily="34" charset="0"/>
              </a:rPr>
              <a:t>of 	       21%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Helvetica" pitchFamily="34" charset="0"/>
              </a:rPr>
              <a:t>highway police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Helvetica" pitchFamily="34" charset="0"/>
              </a:rPr>
              <a:t>---------------------------------------------------</a:t>
            </a:r>
            <a:endParaRPr lang="en-US" sz="1600" b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Helvetica" pitchFamily="34" charset="0"/>
              </a:rPr>
              <a:t>Some road curves have been </a:t>
            </a:r>
            <a:r>
              <a:rPr lang="en-US" sz="1600" b="1" dirty="0" smtClean="0">
                <a:solidFill>
                  <a:srgbClr val="FF0000"/>
                </a:solidFill>
                <a:latin typeface="Helvetica" pitchFamily="34" charset="0"/>
              </a:rPr>
              <a:t>    20%   straightened</a:t>
            </a:r>
            <a:endParaRPr lang="en-US" sz="1600" b="1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Berlin Sans FB" panose="020E0602020502020306" pitchFamily="34" charset="0"/>
              </a:rPr>
              <a:t>Perceptions on </a:t>
            </a:r>
            <a:r>
              <a:rPr lang="en-US" b="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setbacks</a:t>
            </a:r>
            <a:endParaRPr lang="en-US" b="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i="1" dirty="0" smtClean="0">
                <a:latin typeface="Helvetica" pitchFamily="34" charset="0"/>
              </a:rPr>
              <a:t>Perceptions             % of response</a:t>
            </a:r>
          </a:p>
          <a:p>
            <a:pPr marL="0" indent="0">
              <a:buNone/>
            </a:pPr>
            <a:r>
              <a:rPr lang="en-US" sz="1800" b="1" i="1" dirty="0" smtClean="0">
                <a:latin typeface="Helvetica" pitchFamily="34" charset="0"/>
              </a:rPr>
              <a:t>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FF0000"/>
                </a:solidFill>
                <a:latin typeface="Helvetica" pitchFamily="34" charset="0"/>
              </a:rPr>
              <a:t>Increased extortion on </a:t>
            </a: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                                       62%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highways </a:t>
            </a:r>
            <a:r>
              <a:rPr lang="en-US" sz="1200" b="1" dirty="0">
                <a:solidFill>
                  <a:srgbClr val="FF0000"/>
                </a:solidFill>
                <a:latin typeface="Helvetica" pitchFamily="34" charset="0"/>
              </a:rPr>
              <a:t>by </a:t>
            </a: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police/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ruling party activists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i="1" dirty="0" smtClean="0">
                <a:latin typeface="Helvetica" pitchFamily="34" charset="0"/>
              </a:rPr>
              <a:t>----------------------------------------------------------------------</a:t>
            </a:r>
            <a:endParaRPr lang="en-US" sz="1200" b="1" i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Helvetica" pitchFamily="34" charset="0"/>
              </a:rPr>
              <a:t>Increased traffic of unlicensed </a:t>
            </a:r>
            <a:r>
              <a:rPr lang="en-US" sz="1200" b="1" dirty="0" smtClean="0">
                <a:latin typeface="Helvetica" pitchFamily="34" charset="0"/>
              </a:rPr>
              <a:t>                         43%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Helvetica" pitchFamily="34" charset="0"/>
              </a:rPr>
              <a:t>informal </a:t>
            </a:r>
            <a:r>
              <a:rPr lang="en-US" sz="1200" b="1" dirty="0">
                <a:latin typeface="Helvetica" pitchFamily="34" charset="0"/>
              </a:rPr>
              <a:t>transports </a:t>
            </a:r>
            <a:endParaRPr lang="en-US" sz="1200" b="1" dirty="0" smtClean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Helvetica" pitchFamily="34" charset="0"/>
              </a:rPr>
              <a:t>(</a:t>
            </a:r>
            <a:r>
              <a:rPr lang="en-US" sz="1200" b="1" dirty="0" err="1">
                <a:latin typeface="Helvetica" pitchFamily="34" charset="0"/>
              </a:rPr>
              <a:t>nasimon</a:t>
            </a:r>
            <a:r>
              <a:rPr lang="en-US" sz="1200" b="1" dirty="0">
                <a:latin typeface="Helvetica" pitchFamily="34" charset="0"/>
              </a:rPr>
              <a:t>/</a:t>
            </a:r>
            <a:r>
              <a:rPr lang="en-US" sz="1200" b="1" dirty="0" err="1">
                <a:latin typeface="Helvetica" pitchFamily="34" charset="0"/>
              </a:rPr>
              <a:t>karimon</a:t>
            </a:r>
            <a:r>
              <a:rPr lang="en-US" sz="1200" b="1" dirty="0">
                <a:latin typeface="Helvetica" pitchFamily="34" charset="0"/>
              </a:rPr>
              <a:t>/easy bikes</a:t>
            </a:r>
            <a:r>
              <a:rPr lang="en-US" sz="1200" b="1" dirty="0" smtClean="0">
                <a:latin typeface="Helvetica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i="1" dirty="0" smtClean="0">
                <a:latin typeface="Helvetica" pitchFamily="34" charset="0"/>
              </a:rPr>
              <a:t>----------------------------------------------------------------------</a:t>
            </a:r>
            <a:endParaRPr lang="en-US" sz="1200" b="1" i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FF0000"/>
                </a:solidFill>
                <a:latin typeface="Helvetica" pitchFamily="34" charset="0"/>
              </a:rPr>
              <a:t>Proliferation of road-side </a:t>
            </a: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markets                     39%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i="1" dirty="0" smtClean="0">
                <a:latin typeface="Helvetica" pitchFamily="34" charset="0"/>
              </a:rPr>
              <a:t>----------------------------------------------------------------------</a:t>
            </a:r>
            <a:endParaRPr lang="en-US" sz="1200" b="1" i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Helvetica" pitchFamily="34" charset="0"/>
              </a:rPr>
              <a:t>Improper and irregular road </a:t>
            </a:r>
            <a:r>
              <a:rPr lang="en-US" sz="1200" b="1" dirty="0" smtClean="0">
                <a:latin typeface="Helvetica" pitchFamily="34" charset="0"/>
              </a:rPr>
              <a:t>                              21%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Helvetica" pitchFamily="34" charset="0"/>
              </a:rPr>
              <a:t>repair </a:t>
            </a:r>
            <a:r>
              <a:rPr lang="en-US" sz="1200" b="1" dirty="0">
                <a:latin typeface="Helvetica" pitchFamily="34" charset="0"/>
              </a:rPr>
              <a:t>and </a:t>
            </a:r>
            <a:r>
              <a:rPr lang="en-US" sz="1200" b="1" dirty="0" smtClean="0">
                <a:latin typeface="Helvetica" pitchFamily="34" charset="0"/>
              </a:rPr>
              <a:t>maintenance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i="1" dirty="0" smtClean="0">
                <a:latin typeface="Helvetica" pitchFamily="34" charset="0"/>
              </a:rPr>
              <a:t>----------------------------------------------------------------------</a:t>
            </a:r>
            <a:endParaRPr lang="en-US" sz="1200" b="1" i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Illegal truck stands &amp; parking                            20%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on highway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Helvetica" pitchFamily="34" charset="0"/>
              </a:rPr>
              <a:t>----------------------------------------------------------------------</a:t>
            </a:r>
            <a:endParaRPr lang="en-US" sz="1200" b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Helvetica" pitchFamily="34" charset="0"/>
              </a:rPr>
              <a:t>Proliferation of unfit vehicles on the </a:t>
            </a:r>
            <a:r>
              <a:rPr lang="en-US" sz="1200" b="1" dirty="0" smtClean="0">
                <a:latin typeface="Helvetica" pitchFamily="34" charset="0"/>
              </a:rPr>
              <a:t>roads       11%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Helvetica" pitchFamily="34" charset="0"/>
              </a:rPr>
              <a:t>----------------------------------------------------------------------</a:t>
            </a:r>
            <a:endParaRPr lang="en-US" sz="1200" b="1" dirty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FF0000"/>
                </a:solidFill>
                <a:latin typeface="Helvetica" pitchFamily="34" charset="0"/>
              </a:rPr>
              <a:t>Lack of pedestrian </a:t>
            </a:r>
            <a:r>
              <a:rPr lang="en-US" sz="1200" b="1" dirty="0" smtClean="0">
                <a:solidFill>
                  <a:srgbClr val="FF0000"/>
                </a:solidFill>
                <a:latin typeface="Helvetica" pitchFamily="34" charset="0"/>
              </a:rPr>
              <a:t>awareness	                8%</a:t>
            </a:r>
            <a:endParaRPr lang="en-US" sz="1200" b="1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388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6 findings that matter</a:t>
            </a:r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7155909"/>
              </p:ext>
            </p:extLst>
          </p:nvPr>
        </p:nvGraphicFramePr>
        <p:xfrm>
          <a:off x="457200" y="160020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0" dirty="0" smtClean="0">
                          <a:latin typeface="Berlin Sans FB" panose="020E0602020502020306" pitchFamily="34" charset="0"/>
                        </a:rPr>
                        <a:t>Incidents concentrated in accident spots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Congestion spots and intersections main</a:t>
                      </a:r>
                      <a:r>
                        <a:rPr lang="en-US" sz="2400" baseline="0" dirty="0" smtClean="0">
                          <a:latin typeface="Berlin Sans FB" panose="020E0602020502020306" pitchFamily="34" charset="0"/>
                        </a:rPr>
                        <a:t> location of accidents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Pedestrians and vulnerable road-users main victims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Multiple causal</a:t>
                      </a:r>
                      <a:r>
                        <a:rPr lang="en-US" sz="2400" baseline="0" dirty="0" smtClean="0">
                          <a:latin typeface="Berlin Sans FB" panose="020E0602020502020306" pitchFamily="34" charset="0"/>
                        </a:rPr>
                        <a:t> factors necessitate holistic safety agenda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Significant gaps</a:t>
                      </a:r>
                      <a:r>
                        <a:rPr lang="en-US" sz="2400" baseline="0" dirty="0" smtClean="0">
                          <a:latin typeface="Berlin Sans FB" panose="020E0602020502020306" pitchFamily="34" charset="0"/>
                        </a:rPr>
                        <a:t> in law and policy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>
                          <a:latin typeface="Berlin Sans FB" panose="020E0602020502020306" pitchFamily="34" charset="0"/>
                        </a:rPr>
                        <a:t>Political</a:t>
                      </a:r>
                      <a:r>
                        <a:rPr lang="en-US" sz="2400" baseline="0" dirty="0" smtClean="0">
                          <a:latin typeface="Berlin Sans FB" panose="020E0602020502020306" pitchFamily="34" charset="0"/>
                        </a:rPr>
                        <a:t> economy factors major impediment to success on safety agenda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7169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10 </a:t>
            </a:r>
            <a:r>
              <a:rPr lang="en-US" dirty="0">
                <a:latin typeface="Berlin Sans FB" panose="020E0602020502020306" pitchFamily="34" charset="0"/>
              </a:rPr>
              <a:t>recommendations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0918295"/>
              </p:ext>
            </p:extLst>
          </p:nvPr>
        </p:nvGraphicFramePr>
        <p:xfrm>
          <a:off x="457200" y="1600200"/>
          <a:ext cx="8229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dialogue on RTTA 2011 for early passage of an appropriately updated road traffic law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Regular updating of the list of accident black spots and priority action plan on black spot improvement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Improved road engineering solutions with priority attention to geometric standard, intersection design, grade separation, access control on highways, pedestrian facilities, regular maintenance and adoption of road safety audit approach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Introduction of an independent economic code for road safety projects in the budgetary process and mobilization of funds including donor assistance for such projects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Comprehensive study on optimal resolution of road-building and road-side economic activities</a:t>
                      </a:r>
                      <a:endParaRPr lang="en-US" sz="2000" b="0" dirty="0">
                        <a:latin typeface="Helvetic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714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lin Sans FB" panose="020E0602020502020306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road safety a major concern?</a:t>
            </a:r>
            <a:endParaRPr lang="en-US" sz="3600" dirty="0">
              <a:latin typeface="Berlin Sans FB" panose="020E0602020502020306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new epidemic: </a:t>
            </a:r>
          </a:p>
          <a:p>
            <a:pPr marL="0" indent="0">
              <a:buNone/>
            </a:pPr>
            <a:r>
              <a:rPr lang="en-US" sz="28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0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1.24 million annual deaths / 20-50 million non-fatal injuries </a:t>
            </a:r>
          </a:p>
          <a:p>
            <a:endParaRPr lang="en-US" dirty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Consequences both humanitarian and economic</a:t>
            </a:r>
          </a:p>
          <a:p>
            <a:pPr marL="0" indent="0">
              <a:buNone/>
            </a:pPr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0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1-2% of GDP, 100 billion USD annual loss</a:t>
            </a:r>
          </a:p>
          <a:p>
            <a:pPr marL="0" indent="0">
              <a:buNone/>
            </a:pPr>
            <a:endParaRPr lang="en-US" sz="2800" dirty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fatalities are not inevitable</a:t>
            </a:r>
          </a:p>
          <a:p>
            <a:pPr marL="0" indent="0">
              <a:buNone/>
            </a:pPr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0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88 countries saw a drop while 87 saw a rise</a:t>
            </a:r>
          </a:p>
          <a:p>
            <a:pPr marL="0" indent="0">
              <a:buNone/>
            </a:pPr>
            <a:endParaRPr lang="en-US" sz="2800" dirty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Urgency of prioritizing</a:t>
            </a:r>
          </a:p>
          <a:p>
            <a:pPr marL="0" indent="0">
              <a:buNone/>
            </a:pPr>
            <a:r>
              <a:rPr lang="en-US" sz="28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0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5 million lives can be saved annually through road safety measures</a:t>
            </a:r>
            <a:endParaRPr lang="en-US" sz="2800" dirty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720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Recommendations contd.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8832232"/>
              </p:ext>
            </p:extLst>
          </p:nvPr>
        </p:nvGraphicFramePr>
        <p:xfrm>
          <a:off x="457200" y="16002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Promotion of quality driving training schools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Scaling up a national road safety awareness program in partnership with civic platforms and NGOs active on the agenda. Such a program is to be targeted to drivers, vulnerable road-users and school</a:t>
                      </a:r>
                      <a:r>
                        <a:rPr lang="en-US" sz="20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 children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00" b="0" kern="1200" dirty="0" smtClean="0">
                        <a:solidFill>
                          <a:srgbClr val="FF0000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Establishment of a National Traffic Training Academy along with a comprehensive review of current approach to traffic management by police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Promotion of effective community policing solutions to irrational traffic congestion and safe use of roads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00" b="0" kern="1200" dirty="0" smtClean="0">
                        <a:solidFill>
                          <a:srgbClr val="FF0000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Helvetica" pitchFamily="34" charset="0"/>
                          <a:ea typeface="+mn-ea"/>
                          <a:cs typeface="+mn-cs"/>
                        </a:rPr>
                        <a:t>Improving trauma facilities with priority attention to capacity building on emergency and critical care, institution of a universal emergency access number and affordable provision of assistive devices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00" b="0" dirty="0">
                        <a:latin typeface="Helvetic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1604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4</a:t>
            </a:r>
            <a:r>
              <a:rPr lang="en-US" dirty="0" smtClean="0">
                <a:latin typeface="Berlin Sans FB" panose="020E0602020502020306" pitchFamily="34" charset="0"/>
              </a:rPr>
              <a:t> advocacy priorities</a:t>
            </a:r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938414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44577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Social communication</a:t>
                      </a:r>
                      <a:r>
                        <a:rPr lang="en-US" sz="20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targeted to drivers and vulnerable road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users</a:t>
                      </a:r>
                    </a:p>
                    <a:p>
                      <a:pPr marL="342900" marR="0" lvl="0" indent="-34290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44577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45770" marR="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Awareness program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targeted to school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children</a:t>
                      </a:r>
                    </a:p>
                    <a:p>
                      <a:pPr marL="342900" marR="0" lvl="0" indent="-34290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445770" marR="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4577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Focused workshops</a:t>
                      </a:r>
                      <a:r>
                        <a:rPr lang="en-US" sz="20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with</a:t>
                      </a:r>
                      <a:r>
                        <a:rPr lang="en-US" sz="20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administrative departments – RHD, LGED, Ministry of Communication, Ministry of Health and local government bodies aimed at making such bodies more pro-active in realization of their road safety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plans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44577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45770" marR="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1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Policy advocacy</a:t>
                      </a:r>
                      <a:r>
                        <a:rPr lang="en-US" sz="20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on</a:t>
                      </a:r>
                      <a:r>
                        <a:rPr lang="en-US" sz="20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updated road transport and traffic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legislation</a:t>
                      </a:r>
                    </a:p>
                    <a:p>
                      <a:pPr marL="0" marR="0" lvl="0" indent="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445770" marR="0" algn="just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741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Research strategy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Scope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 magnitude of problem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causal factors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landscape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 priorities</a:t>
            </a:r>
          </a:p>
          <a:p>
            <a:endParaRPr lang="en-US" sz="12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Multi-disciplinary research team of experts and practitioners</a:t>
            </a:r>
          </a:p>
          <a:p>
            <a:endParaRPr lang="en-US" sz="15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strategy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In-depth analysis of official statistics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of international experiences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In-depth consultations with key stakeholders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 of drivers </a:t>
            </a:r>
          </a:p>
          <a:p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research on four highway spots: Dhaka-</a:t>
            </a:r>
            <a:r>
              <a:rPr lang="en-US" sz="1400" dirty="0" err="1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Aricha</a:t>
            </a:r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Dhaka-</a:t>
            </a:r>
            <a:r>
              <a:rPr lang="en-US" sz="1400" dirty="0" err="1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Tangail</a:t>
            </a:r>
            <a:r>
              <a:rPr lang="en-US" sz="1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400" dirty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52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Vehicles and Roads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 smtClean="0">
                <a:latin typeface="Berlin Sans FB" panose="020E0602020502020306" pitchFamily="34" charset="0"/>
              </a:rPr>
              <a:t>Registered vehicles (2010)</a:t>
            </a:r>
            <a:endParaRPr lang="en-US" b="0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Total			1624862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b="1" i="1" dirty="0" smtClean="0"/>
              <a:t>Cars/4-wheeled light vehicles      </a:t>
            </a:r>
            <a:r>
              <a:rPr lang="en-US" sz="1800" b="1" dirty="0" smtClean="0"/>
              <a:t>529215</a:t>
            </a:r>
          </a:p>
          <a:p>
            <a:pPr marL="0" indent="0">
              <a:buNone/>
            </a:pPr>
            <a:r>
              <a:rPr lang="en-US" sz="1800" b="1" i="1" dirty="0" smtClean="0"/>
              <a:t>Motorized 2/3 wheelers</a:t>
            </a:r>
            <a:r>
              <a:rPr lang="en-US" sz="1800" b="1" dirty="0" smtClean="0"/>
              <a:t>	       975682</a:t>
            </a:r>
          </a:p>
          <a:p>
            <a:pPr marL="0" indent="0">
              <a:buNone/>
            </a:pPr>
            <a:r>
              <a:rPr lang="en-US" sz="1800" b="1" i="1" dirty="0" smtClean="0"/>
              <a:t>Heavy trucks</a:t>
            </a:r>
            <a:r>
              <a:rPr lang="en-US" sz="1800" b="1" dirty="0" smtClean="0"/>
              <a:t>		         </a:t>
            </a:r>
            <a:r>
              <a:rPr lang="en-US" sz="1800" b="1" dirty="0" smtClean="0">
                <a:latin typeface="Helvetica" pitchFamily="34" charset="0"/>
              </a:rPr>
              <a:t>81561</a:t>
            </a:r>
          </a:p>
          <a:p>
            <a:pPr marL="0" indent="0">
              <a:buNone/>
            </a:pPr>
            <a:r>
              <a:rPr lang="en-US" sz="1800" b="1" i="1" dirty="0" smtClean="0"/>
              <a:t>Buses			         </a:t>
            </a:r>
            <a:r>
              <a:rPr lang="en-US" sz="1800" b="1" dirty="0" smtClean="0"/>
              <a:t>38101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Source: Global Status Report on Road Safety, 2013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Berlin Sans FB" panose="020E0602020502020306" pitchFamily="34" charset="0"/>
              </a:rPr>
              <a:t>Length of road network, 2012</a:t>
            </a:r>
            <a:endParaRPr lang="en-US" b="0" dirty="0">
              <a:latin typeface="Berlin Sans FB" panose="020E0602020502020306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Total length	</a:t>
            </a:r>
            <a:r>
              <a:rPr lang="en-US" b="1" dirty="0"/>
              <a:t> </a:t>
            </a:r>
            <a:r>
              <a:rPr lang="en-US" b="1" dirty="0" smtClean="0"/>
              <a:t>      21365 km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i="1" dirty="0" smtClean="0"/>
              <a:t>National highways</a:t>
            </a:r>
            <a:r>
              <a:rPr lang="en-US" sz="1800" b="1" dirty="0" smtClean="0"/>
              <a:t>		  3580 km</a:t>
            </a:r>
          </a:p>
          <a:p>
            <a:pPr marL="0" indent="0">
              <a:buNone/>
            </a:pPr>
            <a:r>
              <a:rPr lang="en-US" sz="1800" b="1" i="1" dirty="0" smtClean="0"/>
              <a:t>Regional highways</a:t>
            </a:r>
            <a:r>
              <a:rPr lang="en-US" sz="1800" b="1" dirty="0" smtClean="0"/>
              <a:t>		  4276 km</a:t>
            </a:r>
          </a:p>
          <a:p>
            <a:pPr marL="0" indent="0">
              <a:buNone/>
            </a:pPr>
            <a:r>
              <a:rPr lang="en-US" sz="1800" b="1" dirty="0" err="1" smtClean="0"/>
              <a:t>Zila</a:t>
            </a:r>
            <a:r>
              <a:rPr lang="en-US" sz="1800" b="1" dirty="0" smtClean="0"/>
              <a:t> &amp; </a:t>
            </a:r>
            <a:r>
              <a:rPr lang="en-US" sz="1800" b="1" dirty="0" err="1" smtClean="0"/>
              <a:t>upazila</a:t>
            </a:r>
            <a:r>
              <a:rPr lang="en-US" sz="1800" b="1" dirty="0" smtClean="0"/>
              <a:t> roads                 13509 km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600" b="1" dirty="0" smtClean="0"/>
              <a:t>Source: Statistical yearbook, 2012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23687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Magnitude of problem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Annual deaths</a:t>
            </a:r>
          </a:p>
          <a:p>
            <a:pPr marL="0" indent="0">
              <a:buNone/>
            </a:pPr>
            <a:r>
              <a:rPr lang="en-US" sz="24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3137</a:t>
            </a:r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(official statistics: average for 2002-2012)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5162</a:t>
            </a:r>
            <a:r>
              <a:rPr lang="en-US" sz="2400" dirty="0" smtClean="0">
                <a:solidFill>
                  <a:srgbClr val="0070C0"/>
                </a:solidFill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2013: </a:t>
            </a:r>
            <a:r>
              <a:rPr lang="en-US" sz="1800" dirty="0" err="1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Nirapad</a:t>
            </a:r>
            <a:r>
              <a:rPr lang="en-US" sz="1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sarak</a:t>
            </a:r>
            <a:r>
              <a:rPr lang="en-US" sz="1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Chai; includes deaths en route and after release)</a:t>
            </a:r>
          </a:p>
          <a:p>
            <a:pPr marL="0" indent="0">
              <a:buNone/>
            </a:pPr>
            <a:endParaRPr lang="en-US" sz="18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Fatality index (official statistics)</a:t>
            </a:r>
            <a:r>
              <a:rPr lang="en-US" sz="18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     </a:t>
            </a:r>
          </a:p>
          <a:p>
            <a:pPr marL="0" indent="0">
              <a:buNone/>
            </a:pPr>
            <a:r>
              <a:rPr lang="en-US" sz="26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	20 deaths annually for each 10,000 vehicles (2011)</a:t>
            </a:r>
          </a:p>
          <a:p>
            <a:pPr marL="0" indent="0">
              <a:buNone/>
            </a:pPr>
            <a:r>
              <a:rPr lang="en-US" sz="26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	Decline from 75 deaths per 10,000 vehicles in 2000 </a:t>
            </a:r>
          </a:p>
          <a:p>
            <a:endParaRPr lang="en-US" sz="18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8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3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</a:t>
            </a:r>
            <a:r>
              <a:rPr lang="en-US" sz="35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6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each fatality, </a:t>
            </a:r>
            <a:r>
              <a:rPr lang="en-US" sz="2600" dirty="0" smtClean="0">
                <a:solidFill>
                  <a:srgbClr val="FF0000"/>
                </a:solidFill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non-fatal injuries</a:t>
            </a:r>
          </a:p>
          <a:p>
            <a:pPr marL="0" indent="0">
              <a:buNone/>
            </a:pPr>
            <a:endParaRPr lang="en-US" sz="18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Helvetic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3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3 Problems with data</a:t>
            </a:r>
          </a:p>
          <a:p>
            <a:pPr marL="0" indent="0">
              <a:buNone/>
            </a:pPr>
            <a:r>
              <a:rPr lang="en-US" sz="20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	</a:t>
            </a:r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Under-reporting</a:t>
            </a:r>
          </a:p>
          <a:p>
            <a:pPr marL="0" indent="0">
              <a:buNone/>
            </a:pPr>
            <a:r>
              <a:rPr lang="en-US" sz="24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	Non-fatal accidents ignored</a:t>
            </a:r>
          </a:p>
          <a:p>
            <a:pPr marL="0" indent="0">
              <a:buNone/>
            </a:pPr>
            <a:r>
              <a:rPr lang="en-US" sz="2400" dirty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Helvetic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	No data on victim profile</a:t>
            </a:r>
          </a:p>
          <a:p>
            <a:pPr marL="0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64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Where do accidents occur?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pitchFamily="34" charset="0"/>
              </a:rPr>
              <a:t>Accident-prone districts</a:t>
            </a:r>
          </a:p>
          <a:p>
            <a:pPr marL="0" indent="0">
              <a:buNone/>
            </a:pPr>
            <a:r>
              <a:rPr lang="en-US" sz="2400" dirty="0">
                <a:latin typeface="Helvetica" pitchFamily="34" charset="0"/>
              </a:rPr>
              <a:t> </a:t>
            </a:r>
            <a:r>
              <a:rPr lang="en-US" sz="2400" dirty="0" smtClean="0">
                <a:latin typeface="Helvetica" pitchFamily="34" charset="0"/>
              </a:rPr>
              <a:t>   Dhaka, Chittagong, </a:t>
            </a:r>
            <a:r>
              <a:rPr lang="en-US" sz="2400" dirty="0" err="1" smtClean="0">
                <a:latin typeface="Helvetica" pitchFamily="34" charset="0"/>
              </a:rPr>
              <a:t>Comilla</a:t>
            </a:r>
            <a:r>
              <a:rPr lang="en-US" sz="2400" dirty="0" smtClean="0">
                <a:latin typeface="Helvetica" pitchFamily="34" charset="0"/>
              </a:rPr>
              <a:t>, </a:t>
            </a:r>
            <a:r>
              <a:rPr lang="en-US" sz="2400" dirty="0" err="1" smtClean="0">
                <a:latin typeface="Helvetica" pitchFamily="34" charset="0"/>
              </a:rPr>
              <a:t>Tangail</a:t>
            </a:r>
            <a:r>
              <a:rPr lang="en-US" sz="2400" dirty="0" smtClean="0">
                <a:latin typeface="Helvetica" pitchFamily="34" charset="0"/>
              </a:rPr>
              <a:t>, </a:t>
            </a:r>
            <a:r>
              <a:rPr lang="en-US" sz="2400" dirty="0" err="1" smtClean="0">
                <a:latin typeface="Helvetica" pitchFamily="34" charset="0"/>
              </a:rPr>
              <a:t>Sirajganj</a:t>
            </a:r>
            <a:endParaRPr lang="en-US" sz="2400" dirty="0" smtClean="0">
              <a:latin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" pitchFamily="34" charset="0"/>
              </a:rPr>
              <a:t>208</a:t>
            </a:r>
            <a:r>
              <a:rPr lang="en-US" dirty="0" smtClean="0">
                <a:latin typeface="Helvetica" pitchFamily="34" charset="0"/>
              </a:rPr>
              <a:t> accident black spots (RHD list)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Accident-prone highway length: </a:t>
            </a:r>
            <a:r>
              <a:rPr lang="en-US" dirty="0" smtClean="0">
                <a:solidFill>
                  <a:srgbClr val="FF0000"/>
                </a:solidFill>
                <a:latin typeface="Helvetica" pitchFamily="34" charset="0"/>
              </a:rPr>
              <a:t>57 km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Most accidents in congestion spots and inter-sections rather than isolated stretches</a:t>
            </a:r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19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519159" cy="5577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9447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763000" cy="5394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5560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Victims and perpetrators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5523595"/>
              </p:ext>
            </p:extLst>
          </p:nvPr>
        </p:nvGraphicFramePr>
        <p:xfrm>
          <a:off x="457200" y="1600198"/>
          <a:ext cx="8229600" cy="408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762000"/>
                <a:gridCol w="1905000"/>
                <a:gridCol w="838200"/>
                <a:gridCol w="1828800"/>
                <a:gridCol w="914400"/>
              </a:tblGrid>
              <a:tr h="524221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Victims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Accident types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Perpetrators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42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Pedestrians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41%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Hit-and-run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42%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Bus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38%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5242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Bus/car passengers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19%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Head-on collision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19%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Truck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31%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9048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2/3 wheelers riders/passengers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16%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Over-turned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13%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Motor-cycles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12%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9048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Truck/bus drivers/passenger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14%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Rear-end</a:t>
                      </a:r>
                      <a:r>
                        <a:rPr lang="en-US" sz="2000" baseline="0" dirty="0" smtClean="0">
                          <a:latin typeface="Berlin Sans FB" panose="020E0602020502020306" pitchFamily="34" charset="0"/>
                        </a:rPr>
                        <a:t> hit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9%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Cars/jeeps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11%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5242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Cyclists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3%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Side swipe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6%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3</a:t>
                      </a:r>
                      <a:r>
                        <a:rPr lang="en-US" sz="2000" baseline="0" dirty="0" smtClean="0">
                          <a:latin typeface="Berlin Sans FB" panose="020E0602020502020306" pitchFamily="34" charset="0"/>
                        </a:rPr>
                        <a:t> wheelers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" panose="020E0602020502020306" pitchFamily="34" charset="0"/>
                        </a:rPr>
                        <a:t>9%</a:t>
                      </a:r>
                      <a:endParaRPr lang="en-US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184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1134</Words>
  <Application>Microsoft Office PowerPoint</Application>
  <PresentationFormat>On-screen Show (4:3)</PresentationFormat>
  <Paragraphs>302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Road Safety in Bangladesh Realities and Challenges</vt:lpstr>
      <vt:lpstr>Why is road safety a major concern?</vt:lpstr>
      <vt:lpstr>Research strategy</vt:lpstr>
      <vt:lpstr>Vehicles and Roads</vt:lpstr>
      <vt:lpstr>Magnitude of problem</vt:lpstr>
      <vt:lpstr>Where do accidents occur?</vt:lpstr>
      <vt:lpstr>Slide 7</vt:lpstr>
      <vt:lpstr>Slide 8</vt:lpstr>
      <vt:lpstr>Victims and perpetrators</vt:lpstr>
      <vt:lpstr>Post-accident needs</vt:lpstr>
      <vt:lpstr>Reality check on post-crash facilities</vt:lpstr>
      <vt:lpstr>Driver profiles</vt:lpstr>
      <vt:lpstr>Driver characteristics</vt:lpstr>
      <vt:lpstr>9 Causes of accidents</vt:lpstr>
      <vt:lpstr>Additional causes highlighted in field research</vt:lpstr>
      <vt:lpstr>Laws and Institutions</vt:lpstr>
      <vt:lpstr>Perceptions on recent progress and setbacks</vt:lpstr>
      <vt:lpstr>6 findings that matter</vt:lpstr>
      <vt:lpstr>10 recommendations</vt:lpstr>
      <vt:lpstr>Recommendations contd.</vt:lpstr>
      <vt:lpstr>4 advocacy priorities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Safety Reality Check and Way Forward</dc:title>
  <dc:creator>hossain</dc:creator>
  <cp:lastModifiedBy>user</cp:lastModifiedBy>
  <cp:revision>42</cp:revision>
  <dcterms:created xsi:type="dcterms:W3CDTF">2006-08-16T00:00:00Z</dcterms:created>
  <dcterms:modified xsi:type="dcterms:W3CDTF">2014-08-12T10:04:04Z</dcterms:modified>
</cp:coreProperties>
</file>